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8" r:id="rId2"/>
  </p:sldMasterIdLst>
  <p:notesMasterIdLst>
    <p:notesMasterId r:id="rId10"/>
  </p:notesMasterIdLst>
  <p:sldIdLst>
    <p:sldId id="282" r:id="rId3"/>
    <p:sldId id="264" r:id="rId4"/>
    <p:sldId id="268" r:id="rId5"/>
    <p:sldId id="287" r:id="rId6"/>
    <p:sldId id="288" r:id="rId7"/>
    <p:sldId id="286" r:id="rId8"/>
    <p:sldId id="281" r:id="rId9"/>
  </p:sldIdLst>
  <p:sldSz cx="24384000" cy="13716000"/>
  <p:notesSz cx="6858000" cy="9144000"/>
  <p:embeddedFontLst>
    <p:embeddedFont>
      <p:font typeface="Bahnschrift" panose="020B0502040204020203" pitchFamily="34" charset="0"/>
      <p:regular r:id="rId11"/>
      <p:bold r:id="rId12"/>
    </p:embeddedFont>
    <p:embeddedFont>
      <p:font typeface="Gill Sans Ultra Bold" panose="020B0A02020104020203" pitchFamily="34" charset="0"/>
      <p:regular r:id="rId13"/>
    </p:embeddedFont>
    <p:embeddedFont>
      <p:font typeface="Google Sans" panose="020B0503030502040204" pitchFamily="34" charset="0"/>
      <p:regular r:id="rId14"/>
      <p:bold r:id="rId15"/>
      <p:italic r:id="rId16"/>
      <p:boldItalic r:id="rId17"/>
    </p:embeddedFont>
    <p:embeddedFont>
      <p:font typeface="Helvetica Neue" panose="02000503000000020004" pitchFamily="2" charset="0"/>
      <p:regular r:id="rId18"/>
      <p:bold r:id="rId19"/>
      <p:italic r:id="rId20"/>
      <p:boldItalic r:id="rId21"/>
    </p:embeddedFont>
    <p:embeddedFont>
      <p:font typeface="Open Sans Light" panose="020B0306030504020204" pitchFamily="34" charset="0"/>
      <p:regular r:id="rId22"/>
      <p:bold r:id="rId23"/>
      <p:italic r:id="rId24"/>
      <p:boldItalic r:id="rId25"/>
    </p:embeddedFont>
    <p:embeddedFont>
      <p:font typeface="Roboto Mono" pitchFamily="49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75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31"/>
    <p:restoredTop sz="94648"/>
  </p:normalViewPr>
  <p:slideViewPr>
    <p:cSldViewPr snapToGrid="0">
      <p:cViewPr varScale="1">
        <p:scale>
          <a:sx n="47" d="100"/>
          <a:sy n="47" d="100"/>
        </p:scale>
        <p:origin x="28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3480b52f1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3480b52f1_1_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3965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d4ac5bf46_0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bd4ac5bf4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d4ac5bf46_0_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bd4ac5bf4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d4ac5bf46_0_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bd4ac5bf4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5635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d4ac5bf46_0_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bd4ac5bf4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5234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d4ac5bf46_0_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bd4ac5bf4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3686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be9d044a9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be9d044a90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063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Red">
  <p:cSld name="Title -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800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Subtitle -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1123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Red">
  <p:cSld name="Slide Style 01 -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3825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Red">
  <p:cSld name="Title -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207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Subtitle -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41717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Red">
  <p:cSld name="Slide Style 01 -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1911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Red">
  <p:cSld name="Slide Style 02 -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7184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Red">
  <p:cSld name="Quote - 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0612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1783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75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r" rtl="0">
              <a:buNone/>
              <a:defRPr sz="2700">
                <a:solidFill>
                  <a:schemeClr val="dk2"/>
                </a:solidFill>
              </a:defRPr>
            </a:lvl1pPr>
            <a:lvl2pPr lvl="1" algn="r" rtl="0">
              <a:buNone/>
              <a:defRPr sz="2700">
                <a:solidFill>
                  <a:schemeClr val="dk2"/>
                </a:solidFill>
              </a:defRPr>
            </a:lvl2pPr>
            <a:lvl3pPr lvl="2" algn="r" rtl="0">
              <a:buNone/>
              <a:defRPr sz="2700">
                <a:solidFill>
                  <a:schemeClr val="dk2"/>
                </a:solidFill>
              </a:defRPr>
            </a:lvl3pPr>
            <a:lvl4pPr lvl="3" algn="r" rtl="0">
              <a:buNone/>
              <a:defRPr sz="2700">
                <a:solidFill>
                  <a:schemeClr val="dk2"/>
                </a:solidFill>
              </a:defRPr>
            </a:lvl4pPr>
            <a:lvl5pPr lvl="4" algn="r" rtl="0">
              <a:buNone/>
              <a:defRPr sz="2700">
                <a:solidFill>
                  <a:schemeClr val="dk2"/>
                </a:solidFill>
              </a:defRPr>
            </a:lvl5pPr>
            <a:lvl6pPr lvl="5" algn="r" rtl="0">
              <a:buNone/>
              <a:defRPr sz="2700">
                <a:solidFill>
                  <a:schemeClr val="dk2"/>
                </a:solidFill>
              </a:defRPr>
            </a:lvl6pPr>
            <a:lvl7pPr lvl="6" algn="r" rtl="0">
              <a:buNone/>
              <a:defRPr sz="2700">
                <a:solidFill>
                  <a:schemeClr val="dk2"/>
                </a:solidFill>
              </a:defRPr>
            </a:lvl7pPr>
            <a:lvl8pPr lvl="7" algn="r" rtl="0">
              <a:buNone/>
              <a:defRPr sz="2700">
                <a:solidFill>
                  <a:schemeClr val="dk2"/>
                </a:solidFill>
              </a:defRPr>
            </a:lvl8pPr>
            <a:lvl9pPr lvl="8" algn="r" rtl="0">
              <a:buNone/>
              <a:defRPr sz="2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●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○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■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●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●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75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r" rtl="0">
              <a:buNone/>
              <a:defRPr sz="2700">
                <a:solidFill>
                  <a:schemeClr val="dk2"/>
                </a:solidFill>
              </a:defRPr>
            </a:lvl1pPr>
            <a:lvl2pPr lvl="1" algn="r" rtl="0">
              <a:buNone/>
              <a:defRPr sz="2700">
                <a:solidFill>
                  <a:schemeClr val="dk2"/>
                </a:solidFill>
              </a:defRPr>
            </a:lvl2pPr>
            <a:lvl3pPr lvl="2" algn="r" rtl="0">
              <a:buNone/>
              <a:defRPr sz="2700">
                <a:solidFill>
                  <a:schemeClr val="dk2"/>
                </a:solidFill>
              </a:defRPr>
            </a:lvl3pPr>
            <a:lvl4pPr lvl="3" algn="r" rtl="0">
              <a:buNone/>
              <a:defRPr sz="2700">
                <a:solidFill>
                  <a:schemeClr val="dk2"/>
                </a:solidFill>
              </a:defRPr>
            </a:lvl4pPr>
            <a:lvl5pPr lvl="4" algn="r" rtl="0">
              <a:buNone/>
              <a:defRPr sz="2700">
                <a:solidFill>
                  <a:schemeClr val="dk2"/>
                </a:solidFill>
              </a:defRPr>
            </a:lvl5pPr>
            <a:lvl6pPr lvl="5" algn="r" rtl="0">
              <a:buNone/>
              <a:defRPr sz="2700">
                <a:solidFill>
                  <a:schemeClr val="dk2"/>
                </a:solidFill>
              </a:defRPr>
            </a:lvl6pPr>
            <a:lvl7pPr lvl="6" algn="r" rtl="0">
              <a:buNone/>
              <a:defRPr sz="2700">
                <a:solidFill>
                  <a:schemeClr val="dk2"/>
                </a:solidFill>
              </a:defRPr>
            </a:lvl7pPr>
            <a:lvl8pPr lvl="7" algn="r" rtl="0">
              <a:buNone/>
              <a:defRPr sz="2700">
                <a:solidFill>
                  <a:schemeClr val="dk2"/>
                </a:solidFill>
              </a:defRPr>
            </a:lvl8pPr>
            <a:lvl9pPr lvl="8" algn="r" rtl="0">
              <a:buNone/>
              <a:defRPr sz="2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●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○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■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●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●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0610438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9"/>
          <p:cNvSpPr txBox="1">
            <a:spLocks noGrp="1"/>
          </p:cNvSpPr>
          <p:nvPr>
            <p:ph type="title"/>
          </p:nvPr>
        </p:nvSpPr>
        <p:spPr>
          <a:xfrm>
            <a:off x="3412556" y="4012434"/>
            <a:ext cx="14362488" cy="2031245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Bahnschrift" panose="020B0502040204020203" pitchFamily="34" charset="0"/>
              </a:rPr>
              <a:t>ACCS</a:t>
            </a:r>
            <a:r>
              <a:rPr lang="en-US" altLang="ko-KR" sz="5400" dirty="0">
                <a:latin typeface="Bahnschrift" panose="020B0502040204020203" pitchFamily="34" charset="0"/>
              </a:rPr>
              <a:t>(</a:t>
            </a:r>
            <a:r>
              <a:rPr lang="en-US" altLang="ko-KR" sz="5400" b="0" i="0" dirty="0">
                <a:solidFill>
                  <a:schemeClr val="tx1">
                    <a:lumMod val="75000"/>
                  </a:schemeClr>
                </a:solidFill>
                <a:effectLst/>
                <a:latin typeface="Bahnschrift" panose="020B0502040204020203" pitchFamily="34" charset="0"/>
              </a:rPr>
              <a:t>Abnormal climate control system</a:t>
            </a:r>
            <a:r>
              <a:rPr lang="en-US" altLang="ko-KR" sz="5400" dirty="0">
                <a:latin typeface="Bahnschrift" panose="020B0502040204020203" pitchFamily="34" charset="0"/>
              </a:rPr>
              <a:t>)</a:t>
            </a:r>
            <a:endParaRPr sz="5400" dirty="0">
              <a:latin typeface="Bahnschrift" panose="020B0502040204020203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53F22D8-2399-BD46-8EF7-CBC2F961B040}"/>
              </a:ext>
            </a:extLst>
          </p:cNvPr>
          <p:cNvGrpSpPr/>
          <p:nvPr/>
        </p:nvGrpSpPr>
        <p:grpSpPr>
          <a:xfrm>
            <a:off x="6278100" y="6746206"/>
            <a:ext cx="9333607" cy="1178796"/>
            <a:chOff x="5428155" y="6920975"/>
            <a:chExt cx="6566915" cy="550502"/>
          </a:xfrm>
        </p:grpSpPr>
        <p:sp>
          <p:nvSpPr>
            <p:cNvPr id="14" name="Google Shape;137;p29">
              <a:extLst>
                <a:ext uri="{FF2B5EF4-FFF2-40B4-BE49-F238E27FC236}">
                  <a16:creationId xmlns:a16="http://schemas.microsoft.com/office/drawing/2014/main" id="{7A6AC008-9F31-CD49-A5A9-C60E064377E1}"/>
                </a:ext>
              </a:extLst>
            </p:cNvPr>
            <p:cNvSpPr txBox="1">
              <a:spLocks/>
            </p:cNvSpPr>
            <p:nvPr/>
          </p:nvSpPr>
          <p:spPr>
            <a:xfrm>
              <a:off x="5428155" y="6920975"/>
              <a:ext cx="5979484" cy="517424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dist">
                <a:buClr>
                  <a:schemeClr val="dk1"/>
                </a:buClr>
                <a:buSzPts val="1100"/>
              </a:pPr>
              <a:r>
                <a:rPr lang="en-US" altLang="ko-KR" sz="6000" dirty="0">
                  <a:solidFill>
                    <a:schemeClr val="tx1">
                      <a:lumMod val="50000"/>
                    </a:schemeClr>
                  </a:solidFill>
                </a:rPr>
                <a:t>Team5 c   </a:t>
              </a:r>
              <a:r>
                <a:rPr lang="en-US" altLang="ko-KR" sz="6000" dirty="0" err="1">
                  <a:solidFill>
                    <a:schemeClr val="tx1">
                      <a:lumMod val="50000"/>
                    </a:schemeClr>
                  </a:solidFill>
                </a:rPr>
                <a:t>dingP</a:t>
              </a:r>
              <a:r>
                <a:rPr lang="en-US" altLang="ko-KR" sz="6000" dirty="0">
                  <a:solidFill>
                    <a:schemeClr val="tx1">
                      <a:lumMod val="50000"/>
                    </a:schemeClr>
                  </a:solidFill>
                </a:rPr>
                <a:t> tat </a:t>
              </a:r>
              <a:endParaRPr lang="en-US" sz="60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313B5724-03EE-DD42-9577-5E70CD959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62006" y="7039734"/>
              <a:ext cx="511782" cy="398665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49B9F5C-305C-FA44-A7AC-923C13C0A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3288" y="6958832"/>
              <a:ext cx="511782" cy="512645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3D1DCB1E-9525-5E4D-BAA6-7B5771CA6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19227" y="7079844"/>
              <a:ext cx="317910" cy="318446"/>
            </a:xfrm>
            <a:prstGeom prst="rect">
              <a:avLst/>
            </a:prstGeom>
          </p:spPr>
        </p:pic>
      </p:grpSp>
      <p:sp>
        <p:nvSpPr>
          <p:cNvPr id="18" name="Google Shape;221;p41">
            <a:extLst>
              <a:ext uri="{FF2B5EF4-FFF2-40B4-BE49-F238E27FC236}">
                <a16:creationId xmlns:a16="http://schemas.microsoft.com/office/drawing/2014/main" id="{57152F6E-B979-A845-98A4-9F2F6A4E13A1}"/>
              </a:ext>
            </a:extLst>
          </p:cNvPr>
          <p:cNvSpPr txBox="1">
            <a:spLocks/>
          </p:cNvSpPr>
          <p:nvPr/>
        </p:nvSpPr>
        <p:spPr>
          <a:xfrm>
            <a:off x="12542133" y="8171359"/>
            <a:ext cx="6125008" cy="264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None/>
              <a:defRPr sz="4000" b="0" i="0" u="none" strike="noStrike" cap="none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None/>
              <a:defRPr sz="48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None/>
              <a:defRPr sz="3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None/>
              <a:defRPr sz="3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685800" indent="-685800">
              <a:buFontTx/>
              <a:buChar char="-"/>
            </a:pPr>
            <a:r>
              <a:rPr lang="ko-KR" altLang="en-US" dirty="0" err="1">
                <a:solidFill>
                  <a:schemeClr val="accent6">
                    <a:lumMod val="50000"/>
                  </a:schemeClr>
                </a:solidFill>
              </a:rPr>
              <a:t>주지호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</a:rPr>
              <a:t>-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ko-KR" altLang="en-US" dirty="0" err="1">
                <a:solidFill>
                  <a:schemeClr val="accent6">
                    <a:lumMod val="50000"/>
                  </a:schemeClr>
                </a:solidFill>
              </a:rPr>
              <a:t>백엔드</a:t>
            </a:r>
            <a:endParaRPr lang="en-US" altLang="ko-KR" dirty="0">
              <a:solidFill>
                <a:schemeClr val="accent6">
                  <a:lumMod val="50000"/>
                </a:schemeClr>
              </a:solidFill>
            </a:endParaRPr>
          </a:p>
          <a:p>
            <a:pPr marL="685800" indent="-685800">
              <a:buFontTx/>
              <a:buChar char="-"/>
            </a:pP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</a:rPr>
              <a:t>박세영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</a:rPr>
              <a:t>-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ko-KR" altLang="en-US" dirty="0" err="1">
                <a:solidFill>
                  <a:schemeClr val="accent6">
                    <a:lumMod val="50000"/>
                  </a:schemeClr>
                </a:solidFill>
              </a:rPr>
              <a:t>프론트엔드</a:t>
            </a:r>
            <a:endParaRPr lang="en-US" altLang="ko-KR" dirty="0">
              <a:solidFill>
                <a:schemeClr val="accent6">
                  <a:lumMod val="50000"/>
                </a:schemeClr>
              </a:solidFill>
            </a:endParaRPr>
          </a:p>
          <a:p>
            <a:pPr marL="685800" indent="-685800">
              <a:buFontTx/>
              <a:buChar char="-"/>
            </a:pPr>
            <a:r>
              <a:rPr lang="ko-KR" altLang="en-US" dirty="0" err="1">
                <a:solidFill>
                  <a:schemeClr val="accent6">
                    <a:lumMod val="50000"/>
                  </a:schemeClr>
                </a:solidFill>
              </a:rPr>
              <a:t>장윤성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</a:rPr>
              <a:t>-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ko-KR" altLang="en-US" dirty="0" err="1">
                <a:solidFill>
                  <a:schemeClr val="accent6">
                    <a:lumMod val="50000"/>
                  </a:schemeClr>
                </a:solidFill>
              </a:rPr>
              <a:t>백엔드</a:t>
            </a:r>
            <a:endParaRPr lang="en-US" altLang="ko-KR" dirty="0">
              <a:solidFill>
                <a:schemeClr val="accent6">
                  <a:lumMod val="50000"/>
                </a:schemeClr>
              </a:solidFill>
            </a:endParaRPr>
          </a:p>
          <a:p>
            <a:pPr marL="685800" indent="-685800">
              <a:buFontTx/>
              <a:buChar char="-"/>
            </a:pP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</a:rPr>
              <a:t>김은혜 </a:t>
            </a:r>
            <a:r>
              <a:rPr lang="en-US" altLang="ko-KR" dirty="0">
                <a:solidFill>
                  <a:schemeClr val="accent6">
                    <a:lumMod val="50000"/>
                  </a:schemeClr>
                </a:solidFill>
              </a:rPr>
              <a:t>-</a:t>
            </a:r>
            <a:r>
              <a:rPr lang="ko-KR" alt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ko-KR" altLang="en-US" dirty="0" err="1">
                <a:solidFill>
                  <a:schemeClr val="accent6">
                    <a:lumMod val="50000"/>
                  </a:schemeClr>
                </a:solidFill>
              </a:rPr>
              <a:t>프론트엔드</a:t>
            </a:r>
            <a:endParaRPr lang="en-US" altLang="ko-KR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279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4;p34">
            <a:extLst>
              <a:ext uri="{FF2B5EF4-FFF2-40B4-BE49-F238E27FC236}">
                <a16:creationId xmlns:a16="http://schemas.microsoft.com/office/drawing/2014/main" id="{EA1083D5-AE9F-7649-8A68-50F3380CF4B8}"/>
              </a:ext>
            </a:extLst>
          </p:cNvPr>
          <p:cNvSpPr txBox="1">
            <a:spLocks/>
          </p:cNvSpPr>
          <p:nvPr/>
        </p:nvSpPr>
        <p:spPr>
          <a:xfrm>
            <a:off x="5305994" y="4472676"/>
            <a:ext cx="10357573" cy="19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ko-KR" altLang="en-US" sz="9600" dirty="0"/>
              <a:t>기후변화의 대응</a:t>
            </a:r>
          </a:p>
        </p:txBody>
      </p:sp>
      <p:sp>
        <p:nvSpPr>
          <p:cNvPr id="5" name="Google Shape;174;p34">
            <a:extLst>
              <a:ext uri="{FF2B5EF4-FFF2-40B4-BE49-F238E27FC236}">
                <a16:creationId xmlns:a16="http://schemas.microsoft.com/office/drawing/2014/main" id="{83E8D19A-BDC6-B44C-94AB-E3DD967E5825}"/>
              </a:ext>
            </a:extLst>
          </p:cNvPr>
          <p:cNvSpPr txBox="1">
            <a:spLocks/>
          </p:cNvSpPr>
          <p:nvPr/>
        </p:nvSpPr>
        <p:spPr>
          <a:xfrm>
            <a:off x="2922738" y="8738733"/>
            <a:ext cx="6127686" cy="141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ko-KR" altLang="en-US" sz="6000" dirty="0"/>
              <a:t>기후변화의 완화</a:t>
            </a:r>
          </a:p>
        </p:txBody>
      </p:sp>
      <p:sp>
        <p:nvSpPr>
          <p:cNvPr id="6" name="Google Shape;174;p34">
            <a:extLst>
              <a:ext uri="{FF2B5EF4-FFF2-40B4-BE49-F238E27FC236}">
                <a16:creationId xmlns:a16="http://schemas.microsoft.com/office/drawing/2014/main" id="{DADC2D0D-1E37-DB43-8846-2237D03BA0AC}"/>
              </a:ext>
            </a:extLst>
          </p:cNvPr>
          <p:cNvSpPr txBox="1">
            <a:spLocks/>
          </p:cNvSpPr>
          <p:nvPr/>
        </p:nvSpPr>
        <p:spPr>
          <a:xfrm>
            <a:off x="12021644" y="8738732"/>
            <a:ext cx="6623868" cy="141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ko-KR" altLang="en-US" sz="6000" dirty="0"/>
              <a:t>기후변화의 적응</a:t>
            </a:r>
          </a:p>
        </p:txBody>
      </p:sp>
      <p:pic>
        <p:nvPicPr>
          <p:cNvPr id="3" name="그래픽 2" descr="추가 단색으로 채워진">
            <a:extLst>
              <a:ext uri="{FF2B5EF4-FFF2-40B4-BE49-F238E27FC236}">
                <a16:creationId xmlns:a16="http://schemas.microsoft.com/office/drawing/2014/main" id="{43BF6340-8607-CA40-BE87-C914687CE0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61327" y="8920105"/>
            <a:ext cx="9144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74;p34">
            <a:extLst>
              <a:ext uri="{FF2B5EF4-FFF2-40B4-BE49-F238E27FC236}">
                <a16:creationId xmlns:a16="http://schemas.microsoft.com/office/drawing/2014/main" id="{1D66B782-3845-CA42-82EF-17009ABFA971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6930950" y="1123372"/>
            <a:ext cx="10522095" cy="1969689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600" b="1" dirty="0"/>
              <a:t>지속 가능한 발전</a:t>
            </a:r>
            <a:endParaRPr sz="9600" b="1" dirty="0"/>
          </a:p>
        </p:txBody>
      </p:sp>
      <p:sp>
        <p:nvSpPr>
          <p:cNvPr id="28" name="Google Shape;174;p34">
            <a:extLst>
              <a:ext uri="{FF2B5EF4-FFF2-40B4-BE49-F238E27FC236}">
                <a16:creationId xmlns:a16="http://schemas.microsoft.com/office/drawing/2014/main" id="{23FA6174-0D8B-1F4D-8EF2-284335D15574}"/>
              </a:ext>
            </a:extLst>
          </p:cNvPr>
          <p:cNvSpPr txBox="1">
            <a:spLocks/>
          </p:cNvSpPr>
          <p:nvPr/>
        </p:nvSpPr>
        <p:spPr>
          <a:xfrm>
            <a:off x="2663749" y="4158761"/>
            <a:ext cx="19056495" cy="2339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None/>
              <a:defRPr sz="4800" b="0" i="0" u="none" strike="noStrike" cap="none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None/>
              <a:defRPr sz="48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None/>
              <a:defRPr sz="36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None/>
              <a:defRPr sz="36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0" indent="0" algn="ctr"/>
            <a:r>
              <a:rPr lang="ko-KR" altLang="en-US" sz="6000" b="1" dirty="0">
                <a:solidFill>
                  <a:schemeClr val="tx1"/>
                </a:solidFill>
              </a:rPr>
              <a:t>재난에 효과적으로 대응하기 위한 정부와 기관 간 소통과 협업을 통해 효율적인 지휘체계를 구축</a:t>
            </a:r>
          </a:p>
        </p:txBody>
      </p:sp>
      <p:sp>
        <p:nvSpPr>
          <p:cNvPr id="30" name="Google Shape;174;p34">
            <a:extLst>
              <a:ext uri="{FF2B5EF4-FFF2-40B4-BE49-F238E27FC236}">
                <a16:creationId xmlns:a16="http://schemas.microsoft.com/office/drawing/2014/main" id="{FA524C0F-9E4B-A849-870B-6C57835C4374}"/>
              </a:ext>
            </a:extLst>
          </p:cNvPr>
          <p:cNvSpPr txBox="1">
            <a:spLocks/>
          </p:cNvSpPr>
          <p:nvPr/>
        </p:nvSpPr>
        <p:spPr>
          <a:xfrm>
            <a:off x="2663748" y="9520469"/>
            <a:ext cx="19056495" cy="141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None/>
              <a:defRPr sz="4800" b="0" i="0" u="none" strike="noStrike" cap="none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None/>
              <a:defRPr sz="48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None/>
              <a:defRPr sz="36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None/>
              <a:defRPr sz="36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0" indent="0" algn="ctr"/>
            <a:r>
              <a:rPr lang="ko-KR" altLang="en-US" sz="6000" b="1" dirty="0">
                <a:solidFill>
                  <a:schemeClr val="tx1"/>
                </a:solidFill>
              </a:rPr>
              <a:t>기상이변 취약계층 지원체계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  <p:sp>
        <p:nvSpPr>
          <p:cNvPr id="25" name="더하기 24">
            <a:extLst>
              <a:ext uri="{FF2B5EF4-FFF2-40B4-BE49-F238E27FC236}">
                <a16:creationId xmlns:a16="http://schemas.microsoft.com/office/drawing/2014/main" id="{6131C381-0099-BD40-BD21-CB8D6914440B}"/>
              </a:ext>
            </a:extLst>
          </p:cNvPr>
          <p:cNvSpPr/>
          <p:nvPr/>
        </p:nvSpPr>
        <p:spPr>
          <a:xfrm>
            <a:off x="11185710" y="6844146"/>
            <a:ext cx="2012569" cy="2012569"/>
          </a:xfrm>
          <a:prstGeom prst="mathPlus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35C688EF-8E0B-3546-8A45-C63ED4301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229" y="2190982"/>
            <a:ext cx="19581541" cy="9334035"/>
          </a:xfrm>
          <a:prstGeom prst="rect">
            <a:avLst/>
          </a:prstGeom>
        </p:spPr>
      </p:pic>
      <p:sp>
        <p:nvSpPr>
          <p:cNvPr id="7" name="Google Shape;174;p34">
            <a:extLst>
              <a:ext uri="{FF2B5EF4-FFF2-40B4-BE49-F238E27FC236}">
                <a16:creationId xmlns:a16="http://schemas.microsoft.com/office/drawing/2014/main" id="{69AA555F-FB1E-2946-BD77-3DF6DCB6444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16595" y="298182"/>
            <a:ext cx="21638474" cy="1723468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0" b="1" dirty="0">
                <a:solidFill>
                  <a:schemeClr val="tx1"/>
                </a:solidFill>
              </a:rPr>
              <a:t>현재 프로세스 </a:t>
            </a:r>
            <a:r>
              <a:rPr lang="en-US" altLang="ko-KR" sz="8000" b="1" dirty="0">
                <a:solidFill>
                  <a:schemeClr val="tx1"/>
                </a:solidFill>
              </a:rPr>
              <a:t>(</a:t>
            </a:r>
            <a:r>
              <a:rPr lang="ko-KR" altLang="en-US" sz="8000" b="1" dirty="0">
                <a:solidFill>
                  <a:schemeClr val="tx1"/>
                </a:solidFill>
              </a:rPr>
              <a:t>온랭</a:t>
            </a:r>
            <a:r>
              <a:rPr lang="en-US" altLang="ko-KR" sz="8000" b="1" dirty="0">
                <a:solidFill>
                  <a:schemeClr val="tx1"/>
                </a:solidFill>
              </a:rPr>
              <a:t>/</a:t>
            </a:r>
            <a:r>
              <a:rPr lang="ko-KR" altLang="en-US" sz="8000" b="1" dirty="0">
                <a:solidFill>
                  <a:schemeClr val="tx1"/>
                </a:solidFill>
              </a:rPr>
              <a:t>한랭 </a:t>
            </a:r>
            <a:r>
              <a:rPr lang="ko-KR" altLang="en-US" sz="8000" b="1" dirty="0" err="1">
                <a:solidFill>
                  <a:schemeClr val="tx1"/>
                </a:solidFill>
              </a:rPr>
              <a:t>질환자</a:t>
            </a:r>
            <a:r>
              <a:rPr lang="ko-KR" altLang="en-US" sz="8000" b="1" dirty="0">
                <a:solidFill>
                  <a:schemeClr val="tx1"/>
                </a:solidFill>
              </a:rPr>
              <a:t> 데이터</a:t>
            </a:r>
            <a:r>
              <a:rPr lang="en-US" altLang="ko-KR" sz="8000" b="1" dirty="0">
                <a:solidFill>
                  <a:schemeClr val="tx1"/>
                </a:solidFill>
              </a:rPr>
              <a:t>)</a:t>
            </a:r>
            <a:endParaRPr sz="8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586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CCCCCD87-6B5A-DA49-B87C-7C9B93955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343" y="0"/>
            <a:ext cx="22549314" cy="1201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16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19;p41">
            <a:extLst>
              <a:ext uri="{FF2B5EF4-FFF2-40B4-BE49-F238E27FC236}">
                <a16:creationId xmlns:a16="http://schemas.microsoft.com/office/drawing/2014/main" id="{1AE88FE2-FD00-E34A-977C-CB6FB5CDE1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5650" y="777168"/>
            <a:ext cx="21956100" cy="2000467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9800" dirty="0"/>
              <a:t>확장성</a:t>
            </a:r>
            <a:endParaRPr sz="9800" dirty="0"/>
          </a:p>
        </p:txBody>
      </p:sp>
      <p:sp>
        <p:nvSpPr>
          <p:cNvPr id="9" name="Google Shape;220;p41">
            <a:extLst>
              <a:ext uri="{FF2B5EF4-FFF2-40B4-BE49-F238E27FC236}">
                <a16:creationId xmlns:a16="http://schemas.microsoft.com/office/drawing/2014/main" id="{E55A580A-E1D4-DC4B-BDF3-789DB9EAEEA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811703" y="8107345"/>
            <a:ext cx="7379137" cy="12926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7200" b="1" dirty="0">
                <a:ln/>
                <a:solidFill>
                  <a:schemeClr val="accent4"/>
                </a:solidFill>
              </a:rPr>
              <a:t>기후변화의 완화</a:t>
            </a:r>
            <a:endParaRPr sz="7200" b="1" dirty="0">
              <a:ln/>
              <a:solidFill>
                <a:schemeClr val="accent4"/>
              </a:solidFill>
            </a:endParaRPr>
          </a:p>
        </p:txBody>
      </p:sp>
      <p:sp>
        <p:nvSpPr>
          <p:cNvPr id="10" name="Google Shape;221;p41">
            <a:extLst>
              <a:ext uri="{FF2B5EF4-FFF2-40B4-BE49-F238E27FC236}">
                <a16:creationId xmlns:a16="http://schemas.microsoft.com/office/drawing/2014/main" id="{2617B3E9-5FA0-3648-B77D-F7D055A188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90840" y="5608655"/>
            <a:ext cx="14561258" cy="60939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신재생 에너지 </a:t>
            </a:r>
            <a:r>
              <a:rPr lang="en-US" altLang="ko-KR" dirty="0"/>
              <a:t>(</a:t>
            </a:r>
            <a:r>
              <a:rPr lang="ko-KR" altLang="en-US" dirty="0"/>
              <a:t>태양열</a:t>
            </a:r>
            <a:r>
              <a:rPr lang="en-US" altLang="ko-KR" dirty="0"/>
              <a:t>,</a:t>
            </a:r>
            <a:r>
              <a:rPr lang="ko-KR" altLang="en-US" dirty="0"/>
              <a:t> 수소</a:t>
            </a:r>
            <a:r>
              <a:rPr lang="en-US" altLang="ko-KR" dirty="0"/>
              <a:t>,</a:t>
            </a:r>
            <a:r>
              <a:rPr lang="ko-KR" altLang="en-US" dirty="0"/>
              <a:t> 바이오</a:t>
            </a:r>
            <a:r>
              <a:rPr lang="en-US" altLang="ko-KR" dirty="0"/>
              <a:t>)</a:t>
            </a:r>
            <a:r>
              <a:rPr lang="ko-KR" altLang="en-US" dirty="0"/>
              <a:t> 등 발전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/>
              <a:t>등고선 데이터</a:t>
            </a:r>
            <a:endParaRPr lang="en-US" altLang="ko-KR" dirty="0"/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/>
              <a:t>지역별 자외선</a:t>
            </a:r>
            <a:r>
              <a:rPr lang="en-US" altLang="ko-KR" dirty="0"/>
              <a:t>,</a:t>
            </a:r>
            <a:r>
              <a:rPr lang="ko-KR" altLang="en-US" dirty="0"/>
              <a:t> 태양열</a:t>
            </a:r>
            <a:r>
              <a:rPr lang="en-US" altLang="ko-KR" dirty="0"/>
              <a:t>,</a:t>
            </a:r>
            <a:r>
              <a:rPr lang="ko-KR" altLang="en-US" dirty="0"/>
              <a:t> 풍력 등 데이터</a:t>
            </a:r>
            <a:endParaRPr lang="en-US" altLang="ko-KR" dirty="0"/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/>
              <a:t>땅값</a:t>
            </a:r>
            <a:endParaRPr lang="en-US" altLang="ko-KR" dirty="0"/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/>
              <a:t>생태계 지수 등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을 파악해서 가장 효율적인 발전소 및 기업 위치 선정</a:t>
            </a:r>
            <a:endParaRPr lang="en-US" altLang="ko-KR" dirty="0"/>
          </a:p>
        </p:txBody>
      </p:sp>
      <p:sp>
        <p:nvSpPr>
          <p:cNvPr id="11" name="Google Shape;174;p34">
            <a:extLst>
              <a:ext uri="{FF2B5EF4-FFF2-40B4-BE49-F238E27FC236}">
                <a16:creationId xmlns:a16="http://schemas.microsoft.com/office/drawing/2014/main" id="{1BD42608-9AD2-6D49-9172-E6CFD24DD666}"/>
              </a:ext>
            </a:extLst>
          </p:cNvPr>
          <p:cNvSpPr txBox="1">
            <a:spLocks/>
          </p:cNvSpPr>
          <p:nvPr/>
        </p:nvSpPr>
        <p:spPr>
          <a:xfrm>
            <a:off x="1525031" y="2969014"/>
            <a:ext cx="19056495" cy="1569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None/>
              <a:defRPr sz="4800" b="0" i="0" u="none" strike="noStrike" cap="none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533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None/>
              <a:defRPr sz="48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None/>
              <a:defRPr sz="36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None/>
              <a:defRPr sz="36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None/>
              <a:defRPr sz="3000" b="0" i="0" u="none" strike="noStrike" cap="none"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0" indent="0"/>
            <a:r>
              <a:rPr lang="ko-KR" altLang="en-US" sz="7000" dirty="0">
                <a:solidFill>
                  <a:schemeClr val="tx1"/>
                </a:solidFill>
              </a:rPr>
              <a:t>여러 기후변화 관련 모니터링 시스템 확장</a:t>
            </a:r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323C6EB4-B2C0-9842-9302-BAFF51AEBDA9}"/>
              </a:ext>
            </a:extLst>
          </p:cNvPr>
          <p:cNvSpPr/>
          <p:nvPr/>
        </p:nvSpPr>
        <p:spPr>
          <a:xfrm>
            <a:off x="4626514" y="5184909"/>
            <a:ext cx="1279386" cy="1984433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04493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1"/>
          <p:cNvSpPr txBox="1">
            <a:spLocks noGrp="1"/>
          </p:cNvSpPr>
          <p:nvPr>
            <p:ph type="title" idx="4294967295"/>
          </p:nvPr>
        </p:nvSpPr>
        <p:spPr>
          <a:xfrm>
            <a:off x="5718060" y="5130900"/>
            <a:ext cx="13947000" cy="3454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/>
          <a:p>
            <a:pPr marL="0" lvl="0" indent="0" algn="di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9600" dirty="0">
                <a:solidFill>
                  <a:srgbClr val="FFFFFF"/>
                </a:solidFill>
                <a:latin typeface="Gill Sans Ultra Bold" panose="020B0A02020104020203" pitchFamily="34" charset="0"/>
                <a:ea typeface="Google Sans Medium"/>
                <a:cs typeface="Google Sans Medium"/>
                <a:sym typeface="Google Sans Medium"/>
              </a:rPr>
              <a:t>Thank you for listening</a:t>
            </a:r>
            <a:endParaRPr sz="9600" dirty="0">
              <a:solidFill>
                <a:srgbClr val="FFFFFF"/>
              </a:solidFill>
              <a:latin typeface="Gill Sans Ultra Bold" panose="020B0A02020104020203" pitchFamily="34" charset="0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AB68ECF-11EF-408C-9F00-CA8E8CA52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0139" y="5623873"/>
            <a:ext cx="1046718" cy="99514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D881D31-EC89-4EBD-9C15-1AAA2A034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5752" y="5651178"/>
            <a:ext cx="1109065" cy="105442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FE9F1E0-3032-41BB-871D-66077C693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6243" y="6845028"/>
            <a:ext cx="479837" cy="45619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E8D251F-2771-4A13-BA74-6BBD16618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44162" y="6848622"/>
            <a:ext cx="479837" cy="45619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38DD8D52-51A7-43C9-8153-C61DE61CE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5009" y="9847587"/>
            <a:ext cx="3429000" cy="34290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22A28CD-8BC3-4DC0-8D56-620CCB7D7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4633" y="9042842"/>
            <a:ext cx="3429000" cy="3429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11F1C61-15CA-46CD-A20E-2AD445909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20516" y="1012023"/>
            <a:ext cx="3429000" cy="34290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958652C-EF0A-4664-9563-0554612D8D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48998" y="9406716"/>
            <a:ext cx="3429000" cy="3429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3C7DF13B-D13B-4A5D-A14D-B177CEAA7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0490" y="5519974"/>
            <a:ext cx="3429000" cy="3429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0063E4E-24CA-4FAC-B920-BD62B2AE0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0" y="1358372"/>
            <a:ext cx="3429000" cy="342900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9890BA1C-9AE2-406F-B5F2-952C39056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51" y="1358372"/>
            <a:ext cx="3429000" cy="342900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F13F95F9-8973-4F1D-924C-B25A74E6C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11048" y="1956126"/>
            <a:ext cx="645000" cy="613221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8B2FDCD9-7A42-4398-8D25-6B9B9CDB3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7110" y="2002311"/>
            <a:ext cx="645000" cy="613221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1572CE62-8858-4574-9194-78F5CBE59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9888" y="9034879"/>
            <a:ext cx="640251" cy="608704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43D811C4-1564-4CFD-A7FC-EA606C5D5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0636" y="8608810"/>
            <a:ext cx="1191141" cy="1132454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DEC87DE8-E220-4EC0-81F3-C534A2E0E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919" y="10995860"/>
            <a:ext cx="1191141" cy="1132454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3FA9A969-332D-43DE-A6EE-E9ED3A6F7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8605" y="6853224"/>
            <a:ext cx="709678" cy="674712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CDB27963-A356-4C91-8C8E-7F19277A7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4774" y="10263565"/>
            <a:ext cx="770246" cy="732296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06F75C19-15D7-4602-A9C8-491371D67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5540" y="10263565"/>
            <a:ext cx="770245" cy="732295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FFC01688-C733-446A-982B-1A8D6EA74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4484" y="3308569"/>
            <a:ext cx="1191141" cy="113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889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50000" decel="5000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7 2.59259E-6 L 0.05768 -0.04005 C 0.06979 -0.04896 0.08789 -0.05405 0.1069 -0.05405 C 0.12845 -0.05405 0.14564 -0.04896 0.15775 -0.04005 L 0.21549 2.59259E-6 " pathEditMode="relative" rAng="0" ptsTypes="AAAAA">
                                      <p:cBhvr>
                                        <p:cTn id="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775" y="-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7 2.59259E-6 L 0.05768 -0.04005 C 0.06979 -0.04896 0.08789 -0.05405 0.1069 -0.05405 C 0.12845 -0.05405 0.14564 -0.04896 0.15775 -0.04005 L 0.21549 2.59259E-6 " pathEditMode="relative" rAng="0" ptsTypes="AAAAA">
                                      <p:cBhvr>
                                        <p:cTn id="9" dur="10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775" y="-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7 2.59259E-6 C 3.125E-7 0.03298 0.02324 0.05995 0.05169 0.05995 C 0.08535 0.05995 0.0974 0.02997 0.10254 0.01203 L 0.10775 -0.01204 C 0.11289 -0.02998 0.12585 -0.05996 0.16374 -0.05996 C 0.18783 -0.05996 0.21549 -0.03299 0.21549 2.59259E-6 C 0.21549 0.03298 0.18783 0.05995 0.16374 0.05995 C 0.12585 0.05995 0.11289 0.02997 0.10775 0.01203 L 0.10254 -0.01204 C 0.0974 -0.02998 0.08535 -0.05996 0.05169 -0.05996 C 0.02324 -0.05996 3.125E-7 -0.03299 3.125E-7 2.59259E-6 Z " pathEditMode="relative" rAng="0" ptsTypes="AAAAAAAAAAA">
                                      <p:cBhvr>
                                        <p:cTn id="12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77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04040"/>
      </a:dk1>
      <a:lt1>
        <a:srgbClr val="FFFFFF"/>
      </a:lt1>
      <a:dk2>
        <a:srgbClr val="676C72"/>
      </a:dk2>
      <a:lt2>
        <a:srgbClr val="F9F9F9"/>
      </a:lt2>
      <a:accent1>
        <a:srgbClr val="4285F4"/>
      </a:accent1>
      <a:accent2>
        <a:srgbClr val="FBBC04"/>
      </a:accent2>
      <a:accent3>
        <a:srgbClr val="E84435"/>
      </a:accent3>
      <a:accent4>
        <a:srgbClr val="0F9D58"/>
      </a:accent4>
      <a:accent5>
        <a:srgbClr val="FFCDD2"/>
      </a:accent5>
      <a:accent6>
        <a:srgbClr val="C8E6C9"/>
      </a:accent6>
      <a:hlink>
        <a:srgbClr val="BBD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404040"/>
      </a:dk1>
      <a:lt1>
        <a:srgbClr val="FFFFFF"/>
      </a:lt1>
      <a:dk2>
        <a:srgbClr val="676C72"/>
      </a:dk2>
      <a:lt2>
        <a:srgbClr val="F9F9F9"/>
      </a:lt2>
      <a:accent1>
        <a:srgbClr val="4285F4"/>
      </a:accent1>
      <a:accent2>
        <a:srgbClr val="FBBC04"/>
      </a:accent2>
      <a:accent3>
        <a:srgbClr val="E84435"/>
      </a:accent3>
      <a:accent4>
        <a:srgbClr val="0F9D58"/>
      </a:accent4>
      <a:accent5>
        <a:srgbClr val="FFCDD2"/>
      </a:accent5>
      <a:accent6>
        <a:srgbClr val="C8E6C9"/>
      </a:accent6>
      <a:hlink>
        <a:srgbClr val="BBD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104</Words>
  <Application>Microsoft Macintosh PowerPoint</Application>
  <PresentationFormat>사용자 지정</PresentationFormat>
  <Paragraphs>25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Gill Sans Ultra Bold</vt:lpstr>
      <vt:lpstr>Bahnschrift</vt:lpstr>
      <vt:lpstr>Helvetica Neue</vt:lpstr>
      <vt:lpstr>Google Sans</vt:lpstr>
      <vt:lpstr>Open Sans Light</vt:lpstr>
      <vt:lpstr>Roboto Mono</vt:lpstr>
      <vt:lpstr>Arial</vt:lpstr>
      <vt:lpstr>Simple Light</vt:lpstr>
      <vt:lpstr>1_Simple Light</vt:lpstr>
      <vt:lpstr>ACCS(Abnormal climate control system)</vt:lpstr>
      <vt:lpstr>PowerPoint 프레젠테이션</vt:lpstr>
      <vt:lpstr>PowerPoint 프레젠테이션</vt:lpstr>
      <vt:lpstr>PowerPoint 프레젠테이션</vt:lpstr>
      <vt:lpstr>PowerPoint 프레젠테이션</vt:lpstr>
      <vt:lpstr>확장성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장윤희</dc:creator>
  <cp:lastModifiedBy>jujiho</cp:lastModifiedBy>
  <cp:revision>12</cp:revision>
  <dcterms:modified xsi:type="dcterms:W3CDTF">2022-02-05T02:26:38Z</dcterms:modified>
</cp:coreProperties>
</file>